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57" r:id="rId5"/>
    <p:sldId id="260" r:id="rId6"/>
    <p:sldId id="258" r:id="rId7"/>
    <p:sldId id="271" r:id="rId8"/>
    <p:sldId id="259" r:id="rId9"/>
    <p:sldId id="261" r:id="rId10"/>
    <p:sldId id="262" r:id="rId11"/>
    <p:sldId id="263" r:id="rId12"/>
    <p:sldId id="268" r:id="rId13"/>
    <p:sldId id="27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868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5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717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17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542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7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76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3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07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98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7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A2F21-F060-4BE7-BEE0-F758BD514EF7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BC368-B30A-4F2C-80AB-6FE86D800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93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Муниципальное дошкольное образовательное учреждение</a:t>
            </a:r>
            <a:br>
              <a:rPr lang="ru-RU" sz="2000" b="1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"Детский сад комбинированного вида №9» </a:t>
            </a:r>
            <a:br>
              <a:rPr lang="ru-RU" sz="2000" b="1" dirty="0">
                <a:latin typeface="Comic Sans MS" panose="030F0702030302020204" pitchFamily="66" charset="0"/>
              </a:rPr>
            </a:br>
            <a:endParaRPr lang="ru-RU" sz="2000" b="1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839788" y="2377440"/>
            <a:ext cx="10054635" cy="219456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Comic Sans MS" panose="030F0702030302020204" pitchFamily="66" charset="0"/>
              </a:rPr>
              <a:t>«</a:t>
            </a:r>
            <a:r>
              <a:rPr lang="ru-RU" sz="5400" dirty="0" smtClean="0">
                <a:latin typeface="Comic Sans MS" panose="030F0702030302020204" pitchFamily="66" charset="0"/>
              </a:rPr>
              <a:t>Мой край родной</a:t>
            </a:r>
            <a:r>
              <a:rPr lang="ru-RU" sz="4400" dirty="0" smtClean="0">
                <a:latin typeface="Comic Sans MS" panose="030F0702030302020204" pitchFamily="66" charset="0"/>
              </a:rPr>
              <a:t>»</a:t>
            </a:r>
            <a:endParaRPr lang="ru-RU" sz="4400" dirty="0">
              <a:latin typeface="Comic Sans MS" panose="030F0702030302020204" pitchFamily="66" charset="0"/>
            </a:endParaRPr>
          </a:p>
          <a:p>
            <a:pPr algn="ctr"/>
            <a:endParaRPr lang="ru-RU" sz="44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08812" y="5461635"/>
            <a:ext cx="5183188" cy="1000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Comic Sans MS" panose="030F0702030302020204" pitchFamily="66" charset="0"/>
              </a:rPr>
              <a:t>Подготовила воспитатель средней группы Ермакова В.Д.</a:t>
            </a:r>
          </a:p>
          <a:p>
            <a:pPr marL="0" indent="0" algn="ctr">
              <a:buNone/>
            </a:pPr>
            <a:endParaRPr lang="ru-RU" sz="2000" b="1" dirty="0">
              <a:latin typeface="Comic Sans MS" panose="030F0702030302020204" pitchFamily="66" charset="0"/>
            </a:endParaRPr>
          </a:p>
          <a:p>
            <a:pPr algn="ctr"/>
            <a:endParaRPr lang="ru-RU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7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74171" y="296091"/>
            <a:ext cx="11713029" cy="5765075"/>
          </a:xfrm>
        </p:spPr>
        <p:txBody>
          <a:bodyPr>
            <a:normAutofit/>
          </a:bodyPr>
          <a:lstStyle/>
          <a:p>
            <a:r>
              <a:rPr lang="ru-RU" b="1" dirty="0">
                <a:latin typeface="Comic Sans MS" panose="030F0702030302020204" pitchFamily="66" charset="0"/>
              </a:rPr>
              <a:t>Нравственно-патриотическое воспитание дошкольников – основная задача в   условиях  современной  России.  Меняется  жизнь,  меняемся  мы  сами.  Мы гораздо больше, нежели раньше, знаем о себе и своей стране, больше видим, над  большим  задумываемся.  Чувство  любви  к  Родине  – это  одно  из  самых сильных чувств, без него человек не ощущает своих корней. Поэтому важно, чтобы  ребенок  уже  в  дошкольном  возрасте  почувствовал  личную ответственность за родную землю и ее будущее.     Каждый  регион,  город,  село  неповторимы,  их  отличают  друг  от  друга традиции,  историческое  прошлое,  культура.  Задача  взрослого направить  их познание  в  нужное  русло.  Следует  рассказать  детям,  что  каждый  уголок родного  края,  родного  города  уникален  и хранит   свою  тайну. Невозможно полюбить свой край, свой город не зная их судьбы, исторического прошлого. Начиная работу по воспитанию любви к родному краю, взрослый обязан сам хорошо  его  знать.  Ведь  дошкольный  возраст,  как  период  становления личности,  имеет  свои  потенциальные  возможности  для  формирования нравственных чувств, к которым, и относится чувство патриотизма.</a:t>
            </a:r>
          </a:p>
        </p:txBody>
      </p:sp>
    </p:spTree>
    <p:extLst>
      <p:ext uri="{BB962C8B-B14F-4D97-AF65-F5344CB8AC3E}">
        <p14:creationId xmlns:p14="http://schemas.microsoft.com/office/powerpoint/2010/main" val="119459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1285"/>
            <a:ext cx="10515600" cy="2099401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Цель:</a:t>
            </a:r>
            <a:r>
              <a:rPr lang="ru-RU" sz="1800" b="1" dirty="0">
                <a:latin typeface="Comic Sans MS" panose="030F0702030302020204" pitchFamily="66" charset="0"/>
              </a:rPr>
              <a:t> Формирование  нравственно-патриотического  отношения  и  чувства сопричастности  к  семье,  городу,  к  природе,  культуре  на  основе  историко- национальных и природных особенностей родного края. Воспитание чувства собственного  достоинства  как  представителя  своего  народа,  уважения  к прошлому, настоящему, будущему родного края, толерантного отношения к представителям других национальностей. Закрепление и расширение знаний о родном городе.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13602"/>
            <a:ext cx="10515600" cy="388719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3600" b="1" dirty="0" smtClean="0">
                <a:latin typeface="Comic Sans MS" panose="030F0702030302020204" pitchFamily="66" charset="0"/>
              </a:rPr>
              <a:t>Задачи:   </a:t>
            </a:r>
            <a:endParaRPr lang="ru-RU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dirty="0" smtClean="0">
                <a:latin typeface="Comic Sans MS" panose="030F0702030302020204" pitchFamily="66" charset="0"/>
              </a:rPr>
              <a:t>- </a:t>
            </a:r>
            <a:r>
              <a:rPr lang="ru-RU" dirty="0">
                <a:latin typeface="Comic Sans MS" panose="030F0702030302020204" pitchFamily="66" charset="0"/>
              </a:rPr>
              <a:t>Формировать  интерес детей  к прошлому  и  настоящему города  </a:t>
            </a:r>
            <a:r>
              <a:rPr lang="ru-RU" dirty="0" smtClean="0">
                <a:latin typeface="Comic Sans MS" panose="030F0702030302020204" pitchFamily="66" charset="0"/>
              </a:rPr>
              <a:t>Приозерск,  </a:t>
            </a:r>
            <a:r>
              <a:rPr lang="ru-RU" dirty="0">
                <a:latin typeface="Comic Sans MS" panose="030F0702030302020204" pitchFamily="66" charset="0"/>
              </a:rPr>
              <a:t>жизни  жителей  в  разные  исторические  времена,  людскому быту и культуре:  познакомить с историей возникновения города;  обратить внимание на то, что в названиях отдельных улиц есть отражение история.     Расширять  представления  детей  об  использовании  полученных  знаний  и умений  в  разных  видах  деятельности  (двигательной,  изобразительной, игровой,  речевой),  а  также  в  конструировании,  экспериментировании, ручном труде и т.д</a:t>
            </a:r>
            <a:r>
              <a:rPr lang="ru-RU" dirty="0" smtClean="0">
                <a:latin typeface="Comic Sans MS" panose="030F0702030302020204" pitchFamily="66" charset="0"/>
              </a:rPr>
              <a:t>.</a:t>
            </a:r>
          </a:p>
          <a:p>
            <a:pPr>
              <a:buFontTx/>
              <a:buChar char="-"/>
            </a:pPr>
            <a:r>
              <a:rPr lang="ru-RU" dirty="0" smtClean="0">
                <a:latin typeface="Comic Sans MS" panose="030F0702030302020204" pitchFamily="66" charset="0"/>
              </a:rPr>
              <a:t>Развивать  </a:t>
            </a:r>
            <a:r>
              <a:rPr lang="ru-RU" dirty="0">
                <a:latin typeface="Comic Sans MS" panose="030F0702030302020204" pitchFamily="66" charset="0"/>
              </a:rPr>
              <a:t>познавательную  активность  </a:t>
            </a:r>
            <a:r>
              <a:rPr lang="ru-RU" dirty="0" smtClean="0">
                <a:latin typeface="Comic Sans MS" panose="030F0702030302020204" pitchFamily="66" charset="0"/>
              </a:rPr>
              <a:t>детей.</a:t>
            </a:r>
          </a:p>
          <a:p>
            <a:pPr marL="0" indent="0">
              <a:buNone/>
            </a:pPr>
            <a:r>
              <a:rPr lang="ru-RU" dirty="0">
                <a:latin typeface="Comic Sans MS" panose="030F0702030302020204" pitchFamily="66" charset="0"/>
              </a:rPr>
              <a:t>-</a:t>
            </a:r>
            <a:r>
              <a:rPr lang="ru-RU" dirty="0" smtClean="0">
                <a:latin typeface="Comic Sans MS" panose="030F0702030302020204" pitchFamily="66" charset="0"/>
              </a:rPr>
              <a:t> </a:t>
            </a:r>
            <a:r>
              <a:rPr lang="ru-RU" dirty="0">
                <a:latin typeface="Comic Sans MS" panose="030F0702030302020204" pitchFamily="66" charset="0"/>
              </a:rPr>
              <a:t>Развивать диалогическую, связную речь и коммуникативные навыки детей: умение участвовать в беседе, понятно для слушателей отвечать на </a:t>
            </a:r>
            <a:r>
              <a:rPr lang="ru-RU" dirty="0" smtClean="0">
                <a:latin typeface="Comic Sans MS" panose="030F0702030302020204" pitchFamily="66" charset="0"/>
              </a:rPr>
              <a:t>вопросы.  </a:t>
            </a:r>
            <a:endParaRPr lang="ru-RU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Comic Sans MS" panose="030F0702030302020204" pitchFamily="66" charset="0"/>
              </a:rPr>
              <a:t> </a:t>
            </a:r>
            <a:r>
              <a:rPr lang="ru-RU" dirty="0">
                <a:latin typeface="Comic Sans MS" panose="030F0702030302020204" pitchFamily="66" charset="0"/>
              </a:rPr>
              <a:t>Прививать детям чувство гордости за свой родной город, за  свой  родной  край,  чувство  сопричастности  к  происходящим  в  них событиям.      Воспитывать  бережное  отношение  к  достопримечательностям  и  природе родного </a:t>
            </a:r>
            <a:r>
              <a:rPr lang="ru-RU" dirty="0" smtClean="0">
                <a:latin typeface="Comic Sans MS" panose="030F0702030302020204" pitchFamily="66" charset="0"/>
              </a:rPr>
              <a:t>края.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209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62211" cy="1045663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+mn-lt"/>
              </a:rPr>
              <a:t>Ребята знакомились с природой родного края. </a:t>
            </a:r>
            <a:endParaRPr lang="ru-RU" b="1" i="1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382" y="1524000"/>
            <a:ext cx="2669042" cy="47449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2" y="1854322"/>
            <a:ext cx="7261013" cy="4084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19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0262" y="353927"/>
            <a:ext cx="107202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Какие животные и растения есть в лесах  Ленинградской области.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7" y="1311982"/>
            <a:ext cx="5486400" cy="3086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387" y="1584960"/>
            <a:ext cx="6226628" cy="3835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361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" y="539931"/>
            <a:ext cx="4319453" cy="24296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664" y="1889761"/>
            <a:ext cx="7628709" cy="4291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477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89" y="401819"/>
            <a:ext cx="3274381" cy="4351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484" y="1445623"/>
            <a:ext cx="3538266" cy="47020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364" y="145470"/>
            <a:ext cx="3660186" cy="4864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2166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44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Comic Sans MS" panose="030F0702030302020204" pitchFamily="66" charset="0"/>
              </a:rPr>
              <a:t>Изучили какие </a:t>
            </a:r>
            <a:r>
              <a:rPr lang="ru-RU" sz="3600" b="1" smtClean="0">
                <a:latin typeface="Comic Sans MS" panose="030F0702030302020204" pitchFamily="66" charset="0"/>
              </a:rPr>
              <a:t>растения есть </a:t>
            </a:r>
            <a:r>
              <a:rPr lang="ru-RU" sz="3600" b="1" dirty="0" smtClean="0">
                <a:latin typeface="Comic Sans MS" panose="030F0702030302020204" pitchFamily="66" charset="0"/>
              </a:rPr>
              <a:t>на нашем участке.</a:t>
            </a:r>
            <a:endParaRPr lang="ru-RU" sz="3600" b="1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" y="1184366"/>
            <a:ext cx="5889555" cy="33128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23" y="2539222"/>
            <a:ext cx="5695798" cy="32038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456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4171" y="365126"/>
            <a:ext cx="11887200" cy="98470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Comic Sans MS" panose="030F0702030302020204" pitchFamily="66" charset="0"/>
              </a:rPr>
              <a:t>Завершающим событием был поход к достопримечательностям нашего города.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0" y="1489165"/>
            <a:ext cx="6533657" cy="49165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92" y="1349830"/>
            <a:ext cx="3991112" cy="53038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41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996" y="522514"/>
            <a:ext cx="7003920" cy="5270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27" y="69669"/>
            <a:ext cx="3808232" cy="53209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239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17" y="174171"/>
            <a:ext cx="9318171" cy="57476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691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7403" y="256899"/>
            <a:ext cx="6566263" cy="5660571"/>
          </a:xfrm>
        </p:spPr>
        <p:txBody>
          <a:bodyPr>
            <a:noAutofit/>
          </a:bodyPr>
          <a:lstStyle/>
          <a:p>
            <a:pPr marL="149860" marR="149860" algn="ctr"/>
            <a:r>
              <a:rPr lang="ru-RU" sz="4000" b="1" i="1" dirty="0">
                <a:latin typeface="Comic Sans MS" panose="030F0702030302020204" pitchFamily="66" charset="0"/>
              </a:rPr>
              <a:t>Лучше нет родного края </a:t>
            </a:r>
            <a:br>
              <a:rPr lang="ru-RU" sz="4000" b="1" i="1" dirty="0">
                <a:latin typeface="Comic Sans MS" panose="030F0702030302020204" pitchFamily="66" charset="0"/>
              </a:rPr>
            </a:br>
            <a:r>
              <a:rPr lang="ru-RU" sz="4000" b="1" i="1" dirty="0">
                <a:latin typeface="Comic Sans MS" panose="030F0702030302020204" pitchFamily="66" charset="0"/>
              </a:rPr>
              <a:t/>
            </a:r>
            <a:br>
              <a:rPr lang="ru-RU" sz="4000" b="1" i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Жура-</a:t>
            </a:r>
            <a:r>
              <a:rPr lang="ru-RU" sz="2800" b="1" dirty="0" err="1">
                <a:latin typeface="Comic Sans MS" panose="030F0702030302020204" pitchFamily="66" charset="0"/>
              </a:rPr>
              <a:t>жура</a:t>
            </a:r>
            <a:r>
              <a:rPr lang="ru-RU" sz="2800" b="1" dirty="0">
                <a:latin typeface="Comic Sans MS" panose="030F0702030302020204" pitchFamily="66" charset="0"/>
              </a:rPr>
              <a:t>-журавель!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Облетал он сто земель.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Облетал, обходил,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Крылья, ноги натрудил.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/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Мы спросили журавля: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– Где же лучшая земля? –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Отвечал он, пролетая: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– Лучше нет родного края!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(П. Воронько)</a:t>
            </a:r>
            <a:br>
              <a:rPr lang="ru-RU" sz="2800" b="1" dirty="0">
                <a:latin typeface="Comic Sans MS" panose="030F0702030302020204" pitchFamily="66" charset="0"/>
              </a:rPr>
            </a:b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9460" y="3975460"/>
            <a:ext cx="2786746" cy="297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5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313" y="2168434"/>
            <a:ext cx="11554097" cy="207386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Comic Sans MS" panose="030F0702030302020204" pitchFamily="66" charset="0"/>
              </a:rPr>
              <a:t>Спасибо за внимание.</a:t>
            </a:r>
            <a:endParaRPr lang="ru-RU" sz="4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5236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442</Words>
  <Application>Microsoft Office PowerPoint</Application>
  <PresentationFormat>Широкоэкранный</PresentationFormat>
  <Paragraphs>16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Тема Office</vt:lpstr>
      <vt:lpstr>Муниципальное дошкольное образовательное учреждение "Детский сад комбинированного вида №9»  </vt:lpstr>
      <vt:lpstr>Презентация PowerPoint</vt:lpstr>
      <vt:lpstr>Цель: Формирование  нравственно-патриотического  отношения  и  чувства сопричастности  к  семье,  городу,  к  природе,  культуре  на  основе  историко- национальных и природных особенностей родного края. Воспитание чувства собственного  достоинства  как  представителя  своего  народа,  уважения  к прошлому, настоящему, будущему родного края, толерантного отношения к представителям других национальностей. Закрепление и расширение знаний о родном городе. </vt:lpstr>
      <vt:lpstr>Ребята знакомились с природой родного края. </vt:lpstr>
      <vt:lpstr>Презентация PowerPoint</vt:lpstr>
      <vt:lpstr>Презентация PowerPoint</vt:lpstr>
      <vt:lpstr>Презентация PowerPoint</vt:lpstr>
      <vt:lpstr>Изучили какие растения есть на нашем участке.</vt:lpstr>
      <vt:lpstr>Завершающим событием был поход к достопримечательностям нашего города.</vt:lpstr>
      <vt:lpstr>Презентация PowerPoint</vt:lpstr>
      <vt:lpstr>Презентация PowerPoint</vt:lpstr>
      <vt:lpstr>Лучше нет родного края   Жура-жура-журавель! Облетал он сто земель. Облетал, обходил, Крылья, ноги натрудил.  Мы спросили журавля: – Где же лучшая земля? – Отвечал он, пролетая: – Лучше нет родного края! (П. Воронько) </vt:lpstr>
      <vt:lpstr>Спасибо за внимание.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«Мой край родной»</dc:title>
  <dc:creator>79818</dc:creator>
  <cp:lastModifiedBy>Пользователь</cp:lastModifiedBy>
  <cp:revision>22</cp:revision>
  <dcterms:created xsi:type="dcterms:W3CDTF">2022-09-11T13:53:45Z</dcterms:created>
  <dcterms:modified xsi:type="dcterms:W3CDTF">2024-08-19T08:17:58Z</dcterms:modified>
</cp:coreProperties>
</file>